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1" r:id="rId25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6" Type="http://schemas.openxmlformats.org/officeDocument/2006/relationships/slide" Target="slides/slide13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2" name="Shape 10952"/>
        <p:cNvGrpSpPr/>
        <p:nvPr/>
      </p:nvGrpSpPr>
      <p:grpSpPr>
        <a:xfrm>
          <a:off x="0" y="0"/>
          <a:ext cx="0" cy="0"/>
          <a:chOff x="0" y="0"/>
          <a:chExt cx="0" cy="0"/>
        </a:xfrm>
      </p:grpSpPr>
      <p:sp>
        <p:nvSpPr>
          <p:cNvPr id="10953" name="Google Shape;10953;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4" name="Google Shape;10954;p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notesSlide" Target="../notesSlides/notesSlide136.xml"/><Relationship Id="rId3" Type="http://schemas.openxmlformats.org/officeDocument/2006/relationships/image" Target="../media/image277.png"/></Relationships>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5" name="Shape 10955"/>
        <p:cNvGrpSpPr/>
        <p:nvPr/>
      </p:nvGrpSpPr>
      <p:grpSpPr>
        <a:xfrm>
          <a:off x="0" y="0"/>
          <a:ext cx="0" cy="0"/>
          <a:chOff x="0" y="0"/>
          <a:chExt cx="0" cy="0"/>
        </a:xfrm>
      </p:grpSpPr>
      <p:sp>
        <p:nvSpPr>
          <p:cNvPr id="10956" name="Google Shape;10956;p1566"/>
          <p:cNvSpPr txBox="1"/>
          <p:nvPr>
            <p:ph type="title"/>
          </p:nvPr>
        </p:nvSpPr>
        <p:spPr>
          <a:xfrm>
            <a:off x="457200" y="381000"/>
            <a:ext cx="8229600" cy="1371600"/>
          </a:xfrm>
          <a:prstGeom prst="rect">
            <a:avLst/>
          </a:prstGeom>
          <a:noFill/>
          <a:ln>
            <a:noFill/>
          </a:ln>
          <a:effectLst>
            <a:outerShdw rotWithShape="0" algn="ctr" dir="2700000" dist="35921">
              <a:schemeClr val="lt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Courier New"/>
                <a:ea typeface="Courier New"/>
                <a:cs typeface="Courier New"/>
                <a:sym typeface="Courier New"/>
              </a:rPr>
              <a:t>Policies</a:t>
            </a:r>
            <a:endParaRPr/>
          </a:p>
        </p:txBody>
      </p:sp>
      <p:sp>
        <p:nvSpPr>
          <p:cNvPr id="10957" name="Google Shape;10957;p1566"/>
          <p:cNvSpPr txBox="1"/>
          <p:nvPr>
            <p:ph idx="1" type="body"/>
          </p:nvPr>
        </p:nvSpPr>
        <p:spPr>
          <a:xfrm>
            <a:off x="457200" y="1600200"/>
            <a:ext cx="8229600" cy="510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Include information about the </a:t>
            </a:r>
            <a:r>
              <a:rPr lang="en-US">
                <a:solidFill>
                  <a:schemeClr val="folHlink"/>
                </a:solidFill>
              </a:rPr>
              <a:t>Federal</a:t>
            </a:r>
            <a:r>
              <a:rPr lang="en-US"/>
              <a:t> and </a:t>
            </a:r>
            <a:r>
              <a:rPr lang="en-US">
                <a:solidFill>
                  <a:schemeClr val="folHlink"/>
                </a:solidFill>
              </a:rPr>
              <a:t>California</a:t>
            </a:r>
            <a:r>
              <a:rPr lang="en-US"/>
              <a:t> FCA Whistleblower </a:t>
            </a:r>
            <a:r>
              <a:rPr lang="en-US">
                <a:solidFill>
                  <a:schemeClr val="folHlink"/>
                </a:solidFill>
              </a:rPr>
              <a:t>protections</a:t>
            </a:r>
            <a:r>
              <a:rPr lang="en-US"/>
              <a:t> under these laws.</a:t>
            </a:r>
            <a:endParaRPr/>
          </a:p>
          <a:p>
            <a:pPr indent="-210820" lvl="0" marL="342900" rtl="0" algn="l">
              <a:spcBef>
                <a:spcPts val="640"/>
              </a:spcBef>
              <a:spcAft>
                <a:spcPts val="0"/>
              </a:spcAft>
              <a:buSzPts val="2080"/>
              <a:buNone/>
            </a:pPr>
            <a:r>
              <a:t/>
            </a:r>
            <a:endParaRPr/>
          </a:p>
          <a:p>
            <a:pPr indent="-342900" lvl="0" marL="342900" rtl="0" algn="ctr">
              <a:spcBef>
                <a:spcPts val="640"/>
              </a:spcBef>
              <a:spcAft>
                <a:spcPts val="0"/>
              </a:spcAft>
              <a:buSzPts val="2080"/>
              <a:buFont typeface="Noto Sans Symbols"/>
              <a:buNone/>
            </a:pPr>
            <a:r>
              <a:rPr lang="en-US"/>
              <a:t>    </a:t>
            </a:r>
            <a:endParaRPr/>
          </a:p>
          <a:p>
            <a:pPr indent="-342900" lvl="0" marL="342900" rtl="0" algn="ctr">
              <a:spcBef>
                <a:spcPts val="640"/>
              </a:spcBef>
              <a:spcAft>
                <a:spcPts val="0"/>
              </a:spcAft>
              <a:buSzPts val="2080"/>
              <a:buFont typeface="Noto Sans Symbols"/>
              <a:buNone/>
            </a:pPr>
            <a:r>
              <a:rPr lang="en-US"/>
              <a:t> 		</a:t>
            </a:r>
            <a:endParaRPr/>
          </a:p>
          <a:p>
            <a:pPr indent="-342900" lvl="0" marL="342900" rtl="0" algn="ctr">
              <a:spcBef>
                <a:spcPts val="640"/>
              </a:spcBef>
              <a:spcAft>
                <a:spcPts val="0"/>
              </a:spcAft>
              <a:buSzPts val="2080"/>
              <a:buFont typeface="Noto Sans Symbols"/>
              <a:buNone/>
            </a:pPr>
            <a:r>
              <a:rPr lang="en-US"/>
              <a:t>	These policies may be updated as needed and subsequent training may be required. </a:t>
            </a:r>
            <a:endParaRPr/>
          </a:p>
        </p:txBody>
      </p:sp>
      <p:pic>
        <p:nvPicPr>
          <p:cNvPr id="10958" name="Google Shape;10958;p1566"/>
          <p:cNvPicPr preferRelativeResize="0"/>
          <p:nvPr/>
        </p:nvPicPr>
        <p:blipFill rotWithShape="1">
          <a:blip r:embed="rId3">
            <a:alphaModFix/>
          </a:blip>
          <a:srcRect b="0" l="0" r="0" t="0"/>
          <a:stretch/>
        </p:blipFill>
        <p:spPr>
          <a:xfrm rot="733857">
            <a:off x="4267200" y="2743200"/>
            <a:ext cx="1838325" cy="18303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